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8"/>
  </p:notesMasterIdLst>
  <p:handoutMasterIdLst>
    <p:handoutMasterId r:id="rId9"/>
  </p:handoutMasterIdLst>
  <p:sldIdLst>
    <p:sldId id="443" r:id="rId5"/>
    <p:sldId id="444" r:id="rId6"/>
    <p:sldId id="445" r:id="rId7"/>
  </p:sldIdLst>
  <p:sldSz cx="12192000" cy="6858000"/>
  <p:notesSz cx="6858000" cy="9144000"/>
  <p:embeddedFontLst>
    <p:embeddedFont>
      <p:font typeface="Avenir Black" panose="02000503020000020003" pitchFamily="2" charset="0"/>
      <p:bold r:id="rId10"/>
      <p:italic r:id="rId11"/>
      <p:boldItalic r:id="rId12"/>
    </p:embeddedFont>
    <p:embeddedFont>
      <p:font typeface="Avenir Book" panose="02000503020000020003" pitchFamily="2" charset="0"/>
      <p:regular r:id="rId13"/>
      <p:italic r:id="rId14"/>
    </p:embeddedFont>
    <p:embeddedFont>
      <p:font typeface="Avenir Next LT Pro" panose="020B0504020202020204" pitchFamily="34" charset="77"/>
      <p:regular r:id="rId15"/>
      <p:bold r:id="rId16"/>
      <p:italic r:id="rId17"/>
      <p:boldItalic r:id="rId18"/>
    </p:embeddedFont>
    <p:embeddedFont>
      <p:font typeface="Avenir Next LT Pro Demi" panose="020B0504020202020204" pitchFamily="34" charset="77"/>
      <p:regular r:id="rId19"/>
      <p:bold r:id="rId20"/>
      <p:italic r:id="rId21"/>
      <p:boldItalic r:id="rId22"/>
    </p:embeddedFont>
    <p:embeddedFont>
      <p:font typeface="Mercury Display" pitchFamily="2"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E02328-3716-464C-986C-5994DA0D2C8C}" v="2" dt="2024-04-19T14:24:25.616"/>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9"/>
    <p:restoredTop sz="81156"/>
  </p:normalViewPr>
  <p:slideViewPr>
    <p:cSldViewPr snapToGrid="0" showGuides="1">
      <p:cViewPr varScale="1">
        <p:scale>
          <a:sx n="85" d="100"/>
          <a:sy n="85" d="100"/>
        </p:scale>
        <p:origin x="192" y="45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customXml" Target="../customXml/item3.xml"/><Relationship Id="rId21"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24" Type="http://schemas.openxmlformats.org/officeDocument/2006/relationships/font" Target="fonts/font15.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Castro" userId="e6ce691f-9a95-4a44-b94f-e3875b0a9c36" providerId="ADAL" clId="{9E425EE3-293E-A24C-8148-9260802A276A}"/>
    <pc:docChg chg="modSld">
      <pc:chgData name="Javier Castro" userId="e6ce691f-9a95-4a44-b94f-e3875b0a9c36" providerId="ADAL" clId="{9E425EE3-293E-A24C-8148-9260802A276A}" dt="2024-03-12T15:07:46.345" v="15" actId="20577"/>
      <pc:docMkLst>
        <pc:docMk/>
      </pc:docMkLst>
      <pc:sldChg chg="modSp mod">
        <pc:chgData name="Javier Castro" userId="e6ce691f-9a95-4a44-b94f-e3875b0a9c36" providerId="ADAL" clId="{9E425EE3-293E-A24C-8148-9260802A276A}" dt="2024-03-12T15:07:30.726" v="6" actId="20577"/>
        <pc:sldMkLst>
          <pc:docMk/>
          <pc:sldMk cId="4011858085" sldId="443"/>
        </pc:sldMkLst>
        <pc:spChg chg="mod">
          <ac:chgData name="Javier Castro" userId="e6ce691f-9a95-4a44-b94f-e3875b0a9c36" providerId="ADAL" clId="{9E425EE3-293E-A24C-8148-9260802A276A}" dt="2024-03-12T15:07:30.726" v="6" actId="20577"/>
          <ac:spMkLst>
            <pc:docMk/>
            <pc:sldMk cId="4011858085" sldId="443"/>
            <ac:spMk id="25" creationId="{0493F3E1-73D2-A8EB-2032-61E0002D9A87}"/>
          </ac:spMkLst>
        </pc:spChg>
      </pc:sldChg>
      <pc:sldChg chg="modSp mod">
        <pc:chgData name="Javier Castro" userId="e6ce691f-9a95-4a44-b94f-e3875b0a9c36" providerId="ADAL" clId="{9E425EE3-293E-A24C-8148-9260802A276A}" dt="2024-03-12T15:07:46.345" v="15" actId="20577"/>
        <pc:sldMkLst>
          <pc:docMk/>
          <pc:sldMk cId="3885997924" sldId="445"/>
        </pc:sldMkLst>
        <pc:spChg chg="mod">
          <ac:chgData name="Javier Castro" userId="e6ce691f-9a95-4a44-b94f-e3875b0a9c36" providerId="ADAL" clId="{9E425EE3-293E-A24C-8148-9260802A276A}" dt="2024-03-12T15:07:46.345" v="15" actId="20577"/>
          <ac:spMkLst>
            <pc:docMk/>
            <pc:sldMk cId="3885997924" sldId="445"/>
            <ac:spMk id="25" creationId="{0493F3E1-73D2-A8EB-2032-61E0002D9A87}"/>
          </ac:spMkLst>
        </pc:spChg>
      </pc:sldChg>
    </pc:docChg>
  </pc:docChgLst>
  <pc:docChgLst>
    <pc:chgData name="Wes Tyler" userId="6632b3de-96b5-4006-b818-d4c663590f3d" providerId="ADAL" clId="{CD721C72-92AF-FA46-88B1-1E91A95FABBD}"/>
    <pc:docChg chg="modSld">
      <pc:chgData name="Wes Tyler" userId="6632b3de-96b5-4006-b818-d4c663590f3d" providerId="ADAL" clId="{CD721C72-92AF-FA46-88B1-1E91A95FABBD}" dt="2024-03-29T21:43:24.518" v="0" actId="14826"/>
      <pc:docMkLst>
        <pc:docMk/>
      </pc:docMkLst>
      <pc:sldChg chg="modSp">
        <pc:chgData name="Wes Tyler" userId="6632b3de-96b5-4006-b818-d4c663590f3d" providerId="ADAL" clId="{CD721C72-92AF-FA46-88B1-1E91A95FABBD}" dt="2024-03-29T21:43:24.518" v="0" actId="14826"/>
        <pc:sldMkLst>
          <pc:docMk/>
          <pc:sldMk cId="4011858085" sldId="443"/>
        </pc:sldMkLst>
        <pc:picChg chg="mod">
          <ac:chgData name="Wes Tyler" userId="6632b3de-96b5-4006-b818-d4c663590f3d" providerId="ADAL" clId="{CD721C72-92AF-FA46-88B1-1E91A95FABBD}" dt="2024-03-29T21:43:24.518" v="0" actId="14826"/>
          <ac:picMkLst>
            <pc:docMk/>
            <pc:sldMk cId="4011858085" sldId="443"/>
            <ac:picMk id="3" creationId="{57B50735-8296-2D60-BE19-82BA9C86A4AC}"/>
          </ac:picMkLst>
        </pc:picChg>
      </pc:sldChg>
    </pc:docChg>
  </pc:docChgLst>
  <pc:docChgLst>
    <pc:chgData name="Xavier Vargas" userId="01917007-d0f4-4683-a6ab-01446c0bb178" providerId="ADAL" clId="{78E02328-3716-464C-986C-5994DA0D2C8C}"/>
    <pc:docChg chg="custSel modSld">
      <pc:chgData name="Xavier Vargas" userId="01917007-d0f4-4683-a6ab-01446c0bb178" providerId="ADAL" clId="{78E02328-3716-464C-986C-5994DA0D2C8C}" dt="2024-04-19T14:24:27.377" v="6" actId="478"/>
      <pc:docMkLst>
        <pc:docMk/>
      </pc:docMkLst>
      <pc:sldChg chg="addSp delSp modSp mod">
        <pc:chgData name="Xavier Vargas" userId="01917007-d0f4-4683-a6ab-01446c0bb178" providerId="ADAL" clId="{78E02328-3716-464C-986C-5994DA0D2C8C}" dt="2024-04-19T14:24:27.377" v="6" actId="478"/>
        <pc:sldMkLst>
          <pc:docMk/>
          <pc:sldMk cId="4011858085" sldId="443"/>
        </pc:sldMkLst>
        <pc:picChg chg="add mod">
          <ac:chgData name="Xavier Vargas" userId="01917007-d0f4-4683-a6ab-01446c0bb178" providerId="ADAL" clId="{78E02328-3716-464C-986C-5994DA0D2C8C}" dt="2024-04-19T14:24:25.616" v="5" actId="167"/>
          <ac:picMkLst>
            <pc:docMk/>
            <pc:sldMk cId="4011858085" sldId="443"/>
            <ac:picMk id="2" creationId="{1CF4D56A-77BA-CC97-7C7A-4102792FC5D4}"/>
          </ac:picMkLst>
        </pc:picChg>
        <pc:picChg chg="del">
          <ac:chgData name="Xavier Vargas" userId="01917007-d0f4-4683-a6ab-01446c0bb178" providerId="ADAL" clId="{78E02328-3716-464C-986C-5994DA0D2C8C}" dt="2024-04-19T14:24:27.377" v="6" actId="478"/>
          <ac:picMkLst>
            <pc:docMk/>
            <pc:sldMk cId="4011858085" sldId="443"/>
            <ac:picMk id="3" creationId="{57B50735-8296-2D60-BE19-82BA9C86A4A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4/19/24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4/19/24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2</a:t>
            </a:fld>
            <a:endParaRPr lang="en-US" dirty="0"/>
          </a:p>
        </p:txBody>
      </p:sp>
    </p:spTree>
    <p:extLst>
      <p:ext uri="{BB962C8B-B14F-4D97-AF65-F5344CB8AC3E}">
        <p14:creationId xmlns:p14="http://schemas.microsoft.com/office/powerpoint/2010/main" val="394222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3</a:t>
            </a:fld>
            <a:endParaRPr lang="en-US" dirty="0"/>
          </a:p>
        </p:txBody>
      </p:sp>
    </p:spTree>
    <p:extLst>
      <p:ext uri="{BB962C8B-B14F-4D97-AF65-F5344CB8AC3E}">
        <p14:creationId xmlns:p14="http://schemas.microsoft.com/office/powerpoint/2010/main" val="9751315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4/19/24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4/19/24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4/19/24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4/19/24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4/19/24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4/19/24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wearing glasses and a suit&#10;&#10;Description automatically generated">
            <a:extLst>
              <a:ext uri="{FF2B5EF4-FFF2-40B4-BE49-F238E27FC236}">
                <a16:creationId xmlns:a16="http://schemas.microsoft.com/office/drawing/2014/main" id="{1CF4D56A-77BA-CC97-7C7A-4102792FC5D4}"/>
              </a:ext>
            </a:extLst>
          </p:cNvPr>
          <p:cNvPicPr>
            <a:picLocks noChangeAspect="1"/>
          </p:cNvPicPr>
          <p:nvPr/>
        </p:nvPicPr>
        <p:blipFill>
          <a:blip r:embed="rId3"/>
          <a:stretch>
            <a:fillRect/>
          </a:stretch>
        </p:blipFill>
        <p:spPr>
          <a:xfrm>
            <a:off x="1134428" y="409575"/>
            <a:ext cx="1372520" cy="1372520"/>
          </a:xfrm>
          <a:prstGeom prst="rect">
            <a:avLst/>
          </a:prstGeom>
        </p:spPr>
      </p:pic>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Javier Castro</a:t>
            </a:r>
            <a:br>
              <a:rPr lang="en-US" sz="3200" b="1" dirty="0">
                <a:latin typeface="Avenir Black" panose="02000503020000020003" pitchFamily="2" charset="0"/>
              </a:rPr>
            </a:br>
            <a:r>
              <a:rPr lang="en-US" sz="1600" dirty="0">
                <a:solidFill>
                  <a:schemeClr val="tx2"/>
                </a:solidFill>
                <a:latin typeface="+mn-lt"/>
              </a:rPr>
              <a:t>Sr. Consultant</a:t>
            </a:r>
          </a:p>
          <a:p>
            <a:r>
              <a:rPr lang="en-US" sz="1600" dirty="0">
                <a:solidFill>
                  <a:schemeClr val="tx2"/>
                </a:solidFill>
                <a:latin typeface="+mn-lt"/>
              </a:rPr>
              <a:t>Cloud &amp; Product</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186338"/>
            <a:ext cx="3324225" cy="2539157"/>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i="0" dirty="0">
                <a:solidFill>
                  <a:schemeClr val="tx1">
                    <a:lumMod val="50000"/>
                    <a:lumOff val="50000"/>
                  </a:schemeClr>
                </a:solidFill>
              </a:rPr>
              <a:t>Software Design, Software Implementation, Software Documentation, Backend Engineering, Frontend Engineering, </a:t>
            </a:r>
            <a:r>
              <a:rPr lang="en-US" sz="1100" dirty="0">
                <a:solidFill>
                  <a:schemeClr val="tx1">
                    <a:lumMod val="50000"/>
                    <a:lumOff val="50000"/>
                  </a:schemeClr>
                </a:solidFill>
              </a:rPr>
              <a:t>Cloud Engineering, DevOps Engineering</a:t>
            </a:r>
          </a:p>
          <a:p>
            <a:endParaRPr lang="en-US" sz="1100" i="0" dirty="0"/>
          </a:p>
          <a:p>
            <a:r>
              <a:rPr lang="en-US" sz="1100" i="0" dirty="0">
                <a:solidFill>
                  <a:schemeClr val="tx2"/>
                </a:solidFill>
                <a:latin typeface="+mj-lt"/>
              </a:rPr>
              <a:t>Qualifications</a:t>
            </a:r>
            <a:endParaRPr lang="en-US" sz="1100" i="0" dirty="0"/>
          </a:p>
          <a:p>
            <a:r>
              <a:rPr lang="en-US" sz="1100" i="0" dirty="0">
                <a:solidFill>
                  <a:schemeClr val="tx1">
                    <a:lumMod val="50000"/>
                    <a:lumOff val="50000"/>
                  </a:schemeClr>
                </a:solidFill>
              </a:rPr>
              <a:t>Software Engineer with years of industry experience, strong technical proficiency and a deep drive for knowledge and solving complex technical challenges. Proven experience working with both sides of the stack, </a:t>
            </a:r>
            <a:r>
              <a:rPr lang="en-US" sz="1100" dirty="0">
                <a:solidFill>
                  <a:schemeClr val="tx1">
                    <a:lumMod val="50000"/>
                    <a:lumOff val="50000"/>
                  </a:schemeClr>
                </a:solidFill>
              </a:rPr>
              <a:t>two of the major cloud providers, and other areas of the software development life cycle such as planning (</a:t>
            </a:r>
            <a:r>
              <a:rPr lang="en-US" sz="1100" dirty="0" err="1">
                <a:solidFill>
                  <a:schemeClr val="tx1">
                    <a:lumMod val="50000"/>
                    <a:lumOff val="50000"/>
                  </a:schemeClr>
                </a:solidFill>
              </a:rPr>
              <a:t>SAFe</a:t>
            </a:r>
            <a:r>
              <a:rPr lang="en-US" sz="1100" dirty="0">
                <a:solidFill>
                  <a:schemeClr val="tx1">
                    <a:lumMod val="50000"/>
                    <a:lumOff val="50000"/>
                  </a:schemeClr>
                </a:solidFill>
              </a:rPr>
              <a:t>), designing, testing, CI/CD, and maintenance.</a:t>
            </a:r>
            <a:endParaRPr lang="en-US" sz="1100" i="0" dirty="0">
              <a:solidFill>
                <a:schemeClr val="tx1">
                  <a:lumMod val="50000"/>
                  <a:lumOff val="50000"/>
                </a:schemeClr>
              </a:solidFill>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359128"/>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Design | Development | CI/CD | Testing | SQL/NoSQL | Kubernetes | Azure | AWS | GitLab/Hub | Terraform</a:t>
            </a: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384636"/>
            <a:ext cx="3324224" cy="1292662"/>
          </a:xfrm>
          <a:prstGeom prst="rect">
            <a:avLst/>
          </a:prstGeom>
          <a:noFill/>
        </p:spPr>
        <p:txBody>
          <a:bodyPr wrap="square" lIns="0" tIns="0" rIns="0" bIns="0" rtlCol="0">
            <a:spAutoFit/>
          </a:bodyPr>
          <a:lstStyle/>
          <a:p>
            <a:r>
              <a:rPr lang="en-US" sz="1400" b="0" i="0" dirty="0">
                <a:solidFill>
                  <a:schemeClr val="tx2"/>
                </a:solidFill>
                <a:latin typeface="Avenir Book" panose="02000503020000020003" pitchFamily="2" charset="0"/>
              </a:rPr>
              <a:t>Javier joined The Bridge in February 2024. </a:t>
            </a:r>
            <a:r>
              <a:rPr lang="en-US" sz="1400" dirty="0">
                <a:solidFill>
                  <a:schemeClr val="tx2"/>
                </a:solidFill>
                <a:latin typeface="Avenir Book" panose="02000503020000020003" pitchFamily="2" charset="0"/>
              </a:rPr>
              <a:t>H</a:t>
            </a:r>
            <a:r>
              <a:rPr lang="en-US" sz="1400" b="0" i="0" dirty="0">
                <a:solidFill>
                  <a:schemeClr val="tx2"/>
                </a:solidFill>
                <a:latin typeface="Avenir Book" panose="02000503020000020003" pitchFamily="2" charset="0"/>
              </a:rPr>
              <a:t>e has previously worked </a:t>
            </a:r>
            <a:r>
              <a:rPr lang="en-US" sz="1400" dirty="0">
                <a:solidFill>
                  <a:schemeClr val="tx2"/>
                </a:solidFill>
                <a:latin typeface="Avenir Book" panose="02000503020000020003" pitchFamily="2" charset="0"/>
              </a:rPr>
              <a:t>in software consulting where he has worked in a wide variety of projects designing and implementing software solutions for clients mostly in the agriculture industry. </a:t>
            </a: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3928711"/>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a:t>javier.castro</a:t>
            </a:r>
            <a:r>
              <a:rPr lang="en-US" sz="1100" b="0" i="0" kern="1200" dirty="0">
                <a:solidFill>
                  <a:schemeClr val="tx1"/>
                </a:solidFill>
              </a:rPr>
              <a:t>@thebridge.com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(214) 374-9439</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DFW,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833920"/>
            <a:ext cx="6684961" cy="3893374"/>
          </a:xfrm>
          <a:prstGeom prst="rect">
            <a:avLst/>
          </a:prstGeom>
          <a:noFill/>
        </p:spPr>
        <p:txBody>
          <a:bodyPr wrap="square" lIns="0" tIns="0" rIns="0" bIns="0" rtlCol="0">
            <a:spAutoFit/>
          </a:bodyPr>
          <a:lstStyle/>
          <a:p>
            <a:r>
              <a:rPr lang="en-US" sz="1100" i="0" dirty="0">
                <a:solidFill>
                  <a:schemeClr val="tx2"/>
                </a:solidFill>
                <a:latin typeface="+mj-lt"/>
              </a:rPr>
              <a:t>Microsoft Marketplace Offerings | Agriculture – B2B</a:t>
            </a:r>
          </a:p>
          <a:p>
            <a:pPr marL="171450" indent="-171450">
              <a:buFont typeface="Arial" panose="020B0604020202020204" pitchFamily="34" charset="0"/>
              <a:buChar char="•"/>
            </a:pPr>
            <a:r>
              <a:rPr lang="en-US" sz="1100" dirty="0">
                <a:solidFill>
                  <a:schemeClr val="tx1">
                    <a:lumMod val="50000"/>
                    <a:lumOff val="50000"/>
                  </a:schemeClr>
                </a:solidFill>
              </a:rPr>
              <a:t>Assisted with the design and development of 4 Java services that provided agriculture insights and weather data to B2B customers through Microsoft’s Marketplace.</a:t>
            </a:r>
          </a:p>
          <a:p>
            <a:pPr marL="171450" indent="-171450">
              <a:buFont typeface="Arial" panose="020B0604020202020204" pitchFamily="34" charset="0"/>
              <a:buChar char="•"/>
            </a:pPr>
            <a:r>
              <a:rPr lang="en-US" sz="1100" dirty="0">
                <a:solidFill>
                  <a:schemeClr val="tx1">
                    <a:lumMod val="50000"/>
                    <a:lumOff val="50000"/>
                  </a:schemeClr>
                </a:solidFill>
              </a:rPr>
              <a:t>Assisted in several areas of the project:</a:t>
            </a:r>
          </a:p>
          <a:p>
            <a:pPr marL="628650" lvl="1" indent="-171450">
              <a:buFont typeface="Arial" panose="020B0604020202020204" pitchFamily="34" charset="0"/>
              <a:buChar char="•"/>
            </a:pPr>
            <a:r>
              <a:rPr lang="en-US" sz="1100" dirty="0">
                <a:solidFill>
                  <a:schemeClr val="tx1">
                    <a:lumMod val="50000"/>
                    <a:lumOff val="50000"/>
                  </a:schemeClr>
                </a:solidFill>
              </a:rPr>
              <a:t>Acted as a cloud engineer helping define and provision the infrastructure for the services in Azure. Services used include AKS, Service Bus, Key Vault, PostgreSQL Flexible Server, App Service, APIM, ACR, Storage Account, among others.</a:t>
            </a:r>
          </a:p>
          <a:p>
            <a:pPr marL="628650" lvl="1" indent="-171450">
              <a:buFont typeface="Arial" panose="020B0604020202020204" pitchFamily="34" charset="0"/>
              <a:buChar char="•"/>
            </a:pPr>
            <a:r>
              <a:rPr lang="en-US" sz="1100" dirty="0">
                <a:solidFill>
                  <a:schemeClr val="tx1">
                    <a:lumMod val="50000"/>
                    <a:lumOff val="50000"/>
                  </a:schemeClr>
                </a:solidFill>
              </a:rPr>
              <a:t>Helped set up the CI/CD pipelines to ensure high confidence in new releases and resiliency/predictability between both infrastructure and service deployments.</a:t>
            </a:r>
          </a:p>
          <a:p>
            <a:pPr marL="628650" lvl="1" indent="-171450">
              <a:buFont typeface="Arial" panose="020B0604020202020204" pitchFamily="34" charset="0"/>
              <a:buChar char="•"/>
            </a:pPr>
            <a:r>
              <a:rPr lang="en-US" sz="1100" dirty="0">
                <a:solidFill>
                  <a:schemeClr val="tx1">
                    <a:lumMod val="50000"/>
                    <a:lumOff val="50000"/>
                  </a:schemeClr>
                </a:solidFill>
              </a:rPr>
              <a:t>Helped design and set up a secure, fault tolerant, scalable and robust Kubernetes architecture to be used for the starting marketplace offerings as well as future ones.</a:t>
            </a:r>
          </a:p>
          <a:p>
            <a:pPr marL="628650" lvl="1" indent="-171450">
              <a:buFont typeface="Arial" panose="020B0604020202020204" pitchFamily="34" charset="0"/>
              <a:buChar char="•"/>
            </a:pPr>
            <a:r>
              <a:rPr lang="en-US" sz="1100" dirty="0">
                <a:solidFill>
                  <a:schemeClr val="tx1">
                    <a:lumMod val="50000"/>
                    <a:lumOff val="50000"/>
                  </a:schemeClr>
                </a:solidFill>
              </a:rPr>
              <a:t>Contributed to the design and development of the marketplace offers as well as 3 supplementary services using Java, Spring and Hibernate. </a:t>
            </a:r>
          </a:p>
          <a:p>
            <a:br>
              <a:rPr lang="en-US" sz="1100" dirty="0">
                <a:solidFill>
                  <a:schemeClr val="tx2"/>
                </a:solidFill>
                <a:latin typeface="+mj-lt"/>
              </a:rPr>
            </a:br>
            <a:r>
              <a:rPr lang="en-US" sz="1100" dirty="0">
                <a:solidFill>
                  <a:schemeClr val="tx2"/>
                </a:solidFill>
                <a:latin typeface="+mj-lt"/>
              </a:rPr>
              <a:t>Data Query Micro-services | Agriculture</a:t>
            </a:r>
          </a:p>
          <a:p>
            <a:pPr marL="171450" indent="-171450">
              <a:buFont typeface="Arial" panose="020B0604020202020204" pitchFamily="34" charset="0"/>
              <a:buChar char="•"/>
            </a:pPr>
            <a:r>
              <a:rPr lang="en-US" sz="1100" i="0" dirty="0">
                <a:solidFill>
                  <a:schemeClr val="tx1">
                    <a:lumMod val="50000"/>
                    <a:lumOff val="50000"/>
                  </a:schemeClr>
                </a:solidFill>
              </a:rPr>
              <a:t>Helped design and develop 4 new Scala micro-services for executing queries on substantial agricultural datasets and the processing, filtering, storing/caching, and displaying of results in a manner that satisfied customers growing needs.</a:t>
            </a:r>
            <a:endParaRPr lang="en-US" sz="1100" dirty="0">
              <a:solidFill>
                <a:schemeClr val="tx1">
                  <a:lumMod val="50000"/>
                  <a:lumOff val="50000"/>
                </a:schemeClr>
              </a:solidFill>
            </a:endParaRPr>
          </a:p>
          <a:p>
            <a:pPr marL="171450" indent="-171450">
              <a:buFont typeface="Arial" panose="020B0604020202020204" pitchFamily="34" charset="0"/>
              <a:buChar char="•"/>
            </a:pPr>
            <a:r>
              <a:rPr lang="en-US" sz="1100" i="0" dirty="0">
                <a:solidFill>
                  <a:schemeClr val="tx1">
                    <a:lumMod val="50000"/>
                    <a:lumOff val="50000"/>
                  </a:schemeClr>
                </a:solidFill>
              </a:rPr>
              <a:t>The micro-services were RESTful </a:t>
            </a:r>
            <a:r>
              <a:rPr lang="en-US" sz="1100" dirty="0">
                <a:solidFill>
                  <a:schemeClr val="tx1">
                    <a:lumMod val="50000"/>
                    <a:lumOff val="50000"/>
                  </a:schemeClr>
                </a:solidFill>
              </a:rPr>
              <a:t>APIs following an orchestrator pattern to ensure scalability. In addition, contributed to the development of 3 Java libraries used to interact with supporting micro-services in a standardized manner.</a:t>
            </a:r>
          </a:p>
          <a:p>
            <a:pPr marL="171450" indent="-171450">
              <a:buFont typeface="Arial" panose="020B0604020202020204" pitchFamily="34" charset="0"/>
              <a:buChar char="•"/>
            </a:pPr>
            <a:r>
              <a:rPr lang="en-US" sz="1100" i="0" dirty="0">
                <a:solidFill>
                  <a:schemeClr val="tx1">
                    <a:lumMod val="50000"/>
                    <a:lumOff val="50000"/>
                  </a:schemeClr>
                </a:solidFill>
              </a:rPr>
              <a:t>In addition to the development, </a:t>
            </a:r>
            <a:r>
              <a:rPr lang="en-US" sz="1100" dirty="0">
                <a:solidFill>
                  <a:schemeClr val="tx1">
                    <a:lumMod val="50000"/>
                    <a:lumOff val="50000"/>
                  </a:schemeClr>
                </a:solidFill>
              </a:rPr>
              <a:t>also contributed to the set up of the CI/CD pipelines, provisioning of infrastructure in AWS, documentation of design and architecture, and planning portion of the project.</a:t>
            </a:r>
            <a:endParaRPr lang="en-US" sz="11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Tree>
    <p:extLst>
      <p:ext uri="{BB962C8B-B14F-4D97-AF65-F5344CB8AC3E}">
        <p14:creationId xmlns:p14="http://schemas.microsoft.com/office/powerpoint/2010/main" val="4011858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Javier Castro</a:t>
            </a:r>
          </a:p>
          <a:p>
            <a:r>
              <a:rPr lang="en-US" sz="2600" dirty="0">
                <a:solidFill>
                  <a:schemeClr val="tx2"/>
                </a:solidFill>
              </a:rPr>
              <a:t>Sr. Consultant</a:t>
            </a: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682273"/>
            <a:ext cx="5734050" cy="3447098"/>
          </a:xfrm>
          <a:prstGeom prst="rect">
            <a:avLst/>
          </a:prstGeom>
          <a:noFill/>
        </p:spPr>
        <p:txBody>
          <a:bodyPr wrap="square" lIns="0" tIns="0" rIns="0" bIns="0" rtlCol="0">
            <a:spAutoFit/>
          </a:bodyPr>
          <a:lstStyle/>
          <a:p>
            <a:r>
              <a:rPr lang="en-US" sz="2800" b="0" i="0" dirty="0">
                <a:solidFill>
                  <a:schemeClr val="tx2"/>
                </a:solidFill>
                <a:latin typeface="Avenir Book" panose="02000503020000020003" pitchFamily="2" charset="0"/>
              </a:rPr>
              <a:t>Javier joined The Bridge in February 2024. </a:t>
            </a:r>
            <a:r>
              <a:rPr lang="en-US" sz="2800" dirty="0">
                <a:solidFill>
                  <a:schemeClr val="tx2"/>
                </a:solidFill>
                <a:latin typeface="Avenir Book" panose="02000503020000020003" pitchFamily="2" charset="0"/>
              </a:rPr>
              <a:t>H</a:t>
            </a:r>
            <a:r>
              <a:rPr lang="en-US" sz="2800" b="0" i="0" dirty="0">
                <a:solidFill>
                  <a:schemeClr val="tx2"/>
                </a:solidFill>
                <a:latin typeface="Avenir Book" panose="02000503020000020003" pitchFamily="2" charset="0"/>
              </a:rPr>
              <a:t>e has previously worked </a:t>
            </a:r>
            <a:r>
              <a:rPr lang="en-US" sz="2800" dirty="0">
                <a:solidFill>
                  <a:schemeClr val="tx2"/>
                </a:solidFill>
                <a:latin typeface="Avenir Book" panose="02000503020000020003" pitchFamily="2" charset="0"/>
              </a:rPr>
              <a:t>in software consulting where he has worked in a wide variety of projects designing and implementing software solutions for clients mostly in the agriculture industry.</a:t>
            </a:r>
          </a:p>
        </p:txBody>
      </p:sp>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dirty="0">
                <a:latin typeface="+mj-lt"/>
              </a:rPr>
              <a:t>Email</a:t>
            </a:r>
          </a:p>
          <a:p>
            <a:r>
              <a:rPr lang="en-US" sz="1200" dirty="0"/>
              <a:t>javier.castro</a:t>
            </a:r>
            <a:r>
              <a:rPr lang="en-US" sz="1200" b="0" i="0" kern="1200" dirty="0">
                <a:solidFill>
                  <a:schemeClr val="tx1"/>
                </a:solidFill>
              </a:rPr>
              <a:t>@thebridge.com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dirty="0">
                <a:latin typeface="+mj-lt"/>
              </a:rPr>
              <a:t>Mobile</a:t>
            </a:r>
            <a:r>
              <a:rPr lang="en-US" sz="1200" i="0" dirty="0"/>
              <a:t> </a:t>
            </a:r>
          </a:p>
          <a:p>
            <a:r>
              <a:rPr lang="en-US" sz="1200" b="0" i="0" dirty="0"/>
              <a:t>(214) 374-9439</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dirty="0">
                <a:latin typeface="+mj-lt"/>
              </a:rPr>
              <a:t>Location</a:t>
            </a:r>
          </a:p>
          <a:p>
            <a:r>
              <a:rPr lang="en-US" sz="1200" b="0" i="0" dirty="0"/>
              <a:t>DFW, Texas</a:t>
            </a:r>
          </a:p>
          <a:p>
            <a:endParaRPr lang="en-US" sz="1200" b="0" i="0" dirty="0">
              <a:latin typeface="Avenir Book" panose="02000503020000020003" pitchFamily="2" charset="0"/>
            </a:endParaRPr>
          </a:p>
        </p:txBody>
      </p:sp>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Cloud &amp; Product</a:t>
            </a:r>
          </a:p>
        </p:txBody>
      </p:sp>
      <p:pic>
        <p:nvPicPr>
          <p:cNvPr id="5" name="Picture 4" descr="A blue hexagon with white lines and dots&#10;&#10;Description automatically generated">
            <a:extLst>
              <a:ext uri="{FF2B5EF4-FFF2-40B4-BE49-F238E27FC236}">
                <a16:creationId xmlns:a16="http://schemas.microsoft.com/office/drawing/2014/main" id="{0E9D1131-23A4-9FAC-B54B-72B6CDA7EB41}"/>
              </a:ext>
            </a:extLst>
          </p:cNvPr>
          <p:cNvPicPr>
            <a:picLocks noChangeAspect="1"/>
          </p:cNvPicPr>
          <p:nvPr/>
        </p:nvPicPr>
        <p:blipFill>
          <a:blip r:embed="rId3"/>
          <a:stretch>
            <a:fillRect/>
          </a:stretch>
        </p:blipFill>
        <p:spPr>
          <a:xfrm>
            <a:off x="1146174" y="5063473"/>
            <a:ext cx="438912" cy="438912"/>
          </a:xfrm>
          <a:prstGeom prst="rect">
            <a:avLst/>
          </a:prstGeom>
        </p:spPr>
      </p:pic>
      <p:pic>
        <p:nvPicPr>
          <p:cNvPr id="7" name="Picture 6" descr="A person wearing glasses and a suit&#10;&#10;Description automatically generated">
            <a:extLst>
              <a:ext uri="{FF2B5EF4-FFF2-40B4-BE49-F238E27FC236}">
                <a16:creationId xmlns:a16="http://schemas.microsoft.com/office/drawing/2014/main" id="{6FCAEBEE-C52E-C25B-BC77-CE1FC47FC95B}"/>
              </a:ext>
            </a:extLst>
          </p:cNvPr>
          <p:cNvPicPr>
            <a:picLocks noChangeAspect="1"/>
          </p:cNvPicPr>
          <p:nvPr/>
        </p:nvPicPr>
        <p:blipFill>
          <a:blip r:embed="rId4"/>
          <a:stretch>
            <a:fillRect/>
          </a:stretch>
        </p:blipFill>
        <p:spPr>
          <a:xfrm>
            <a:off x="1043608" y="1132371"/>
            <a:ext cx="2780146" cy="2780146"/>
          </a:xfrm>
          <a:prstGeom prst="rect">
            <a:avLst/>
          </a:prstGeom>
        </p:spPr>
      </p:pic>
    </p:spTree>
    <p:extLst>
      <p:ext uri="{BB962C8B-B14F-4D97-AF65-F5344CB8AC3E}">
        <p14:creationId xmlns:p14="http://schemas.microsoft.com/office/powerpoint/2010/main" val="258720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160919" y="409575"/>
            <a:ext cx="3105784" cy="749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Javier Castro</a:t>
            </a:r>
            <a:br>
              <a:rPr lang="en-US" sz="3200" b="1" dirty="0">
                <a:latin typeface="Avenir Black" panose="02000503020000020003" pitchFamily="2" charset="0"/>
              </a:rPr>
            </a:br>
            <a:r>
              <a:rPr lang="en-US" sz="1600" dirty="0">
                <a:solidFill>
                  <a:schemeClr val="tx2"/>
                </a:solidFill>
                <a:latin typeface="+mn-lt"/>
              </a:rPr>
              <a:t>Sr. Consultant — Cloud &amp; Product</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1909041"/>
            <a:ext cx="2674939" cy="3693319"/>
          </a:xfrm>
          <a:prstGeom prst="rect">
            <a:avLst/>
          </a:prstGeom>
          <a:noFill/>
        </p:spPr>
        <p:txBody>
          <a:bodyPr wrap="square" lIns="0" tIns="0" rIns="0" bIns="0" rtlCol="0">
            <a:spAutoFit/>
          </a:bodyPr>
          <a:lstStyle/>
          <a:p>
            <a:r>
              <a:rPr lang="en-US" sz="1200" i="0" dirty="0">
                <a:solidFill>
                  <a:schemeClr val="tx2"/>
                </a:solidFill>
                <a:latin typeface="+mj-lt"/>
              </a:rPr>
              <a:t>Functional Skills</a:t>
            </a:r>
          </a:p>
          <a:p>
            <a:r>
              <a:rPr lang="en-US" sz="1200" i="0" dirty="0">
                <a:solidFill>
                  <a:schemeClr val="tx1">
                    <a:lumMod val="50000"/>
                    <a:lumOff val="50000"/>
                  </a:schemeClr>
                </a:solidFill>
              </a:rPr>
              <a:t>Software Design, Software Implementation, Software Documentation, Backend Engineering, Frontend Engineering, </a:t>
            </a:r>
            <a:r>
              <a:rPr lang="en-US" sz="1200" dirty="0">
                <a:solidFill>
                  <a:schemeClr val="tx1">
                    <a:lumMod val="50000"/>
                    <a:lumOff val="50000"/>
                  </a:schemeClr>
                </a:solidFill>
              </a:rPr>
              <a:t>Cloud Engineering, DevOps Engineering</a:t>
            </a:r>
          </a:p>
          <a:p>
            <a:endParaRPr lang="en-US" sz="1200" i="0" dirty="0"/>
          </a:p>
          <a:p>
            <a:r>
              <a:rPr lang="en-US" sz="1200" i="0" dirty="0">
                <a:solidFill>
                  <a:schemeClr val="tx2"/>
                </a:solidFill>
                <a:latin typeface="+mj-lt"/>
              </a:rPr>
              <a:t>Qualifications</a:t>
            </a:r>
            <a:endParaRPr lang="en-US" sz="1200" i="0" dirty="0"/>
          </a:p>
          <a:p>
            <a:r>
              <a:rPr lang="en-US" sz="1200" i="0" dirty="0">
                <a:solidFill>
                  <a:schemeClr val="tx1">
                    <a:lumMod val="50000"/>
                    <a:lumOff val="50000"/>
                  </a:schemeClr>
                </a:solidFill>
              </a:rPr>
              <a:t>Software Engineer with years of industry experience, strong technical proficiency and a deep drive for knowledge and solving complex technical challenges. Proven experience working with both sides of the stack, </a:t>
            </a:r>
            <a:r>
              <a:rPr lang="en-US" sz="1200" dirty="0">
                <a:solidFill>
                  <a:schemeClr val="tx1">
                    <a:lumMod val="50000"/>
                    <a:lumOff val="50000"/>
                  </a:schemeClr>
                </a:solidFill>
              </a:rPr>
              <a:t>two of the major cloud providers, and other areas of the software development life cycle such as planning (</a:t>
            </a:r>
            <a:r>
              <a:rPr lang="en-US" sz="1200" dirty="0" err="1">
                <a:solidFill>
                  <a:schemeClr val="tx1">
                    <a:lumMod val="50000"/>
                    <a:lumOff val="50000"/>
                  </a:schemeClr>
                </a:solidFill>
              </a:rPr>
              <a:t>SAFe</a:t>
            </a:r>
            <a:r>
              <a:rPr lang="en-US" sz="1200" dirty="0">
                <a:solidFill>
                  <a:schemeClr val="tx1">
                    <a:lumMod val="50000"/>
                    <a:lumOff val="50000"/>
                  </a:schemeClr>
                </a:solidFill>
              </a:rPr>
              <a:t>), designing, testing,  CI/CD, and maintenance.</a:t>
            </a:r>
            <a:endParaRPr lang="en-US" sz="1200" i="0" dirty="0">
              <a:solidFill>
                <a:schemeClr val="tx1">
                  <a:lumMod val="50000"/>
                  <a:lumOff val="50000"/>
                </a:schemeClr>
              </a:solidFill>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4470400" y="1909041"/>
            <a:ext cx="7371554" cy="369332"/>
          </a:xfrm>
          <a:prstGeom prst="rect">
            <a:avLst/>
          </a:prstGeom>
          <a:noFill/>
        </p:spPr>
        <p:txBody>
          <a:bodyPr wrap="square" lIns="0" tIns="0" rIns="0" bIns="0" rtlCol="0">
            <a:spAutoFit/>
          </a:bodyPr>
          <a:lstStyle/>
          <a:p>
            <a:r>
              <a:rPr lang="en-US" sz="1200" i="0" dirty="0">
                <a:solidFill>
                  <a:schemeClr val="tx2"/>
                </a:solidFill>
                <a:latin typeface="+mj-lt"/>
              </a:rPr>
              <a:t>Industry Experience</a:t>
            </a:r>
          </a:p>
          <a:p>
            <a:r>
              <a:rPr lang="en-US" sz="1200" i="0" dirty="0">
                <a:solidFill>
                  <a:schemeClr val="tx1">
                    <a:lumMod val="50000"/>
                    <a:lumOff val="50000"/>
                  </a:schemeClr>
                </a:solidFill>
              </a:rPr>
              <a:t>Design | Development | CI/CD | Testing | SQL/NoSQL | Kubernetes | Azure | AWS | GitLab/Hub | Terraform</a:t>
            </a: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160230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25" name="TextBox 24">
            <a:extLst>
              <a:ext uri="{FF2B5EF4-FFF2-40B4-BE49-F238E27FC236}">
                <a16:creationId xmlns:a16="http://schemas.microsoft.com/office/drawing/2014/main" id="{0493F3E1-73D2-A8EB-2032-61E0002D9A87}"/>
              </a:ext>
            </a:extLst>
          </p:cNvPr>
          <p:cNvSpPr txBox="1"/>
          <p:nvPr/>
        </p:nvSpPr>
        <p:spPr>
          <a:xfrm>
            <a:off x="4470400" y="2499443"/>
            <a:ext cx="7371556" cy="3877985"/>
          </a:xfrm>
          <a:prstGeom prst="rect">
            <a:avLst/>
          </a:prstGeom>
          <a:noFill/>
        </p:spPr>
        <p:txBody>
          <a:bodyPr wrap="square" lIns="0" tIns="0" rIns="0" bIns="0" rtlCol="0">
            <a:spAutoFit/>
          </a:bodyPr>
          <a:lstStyle/>
          <a:p>
            <a:r>
              <a:rPr lang="en-US" sz="1100" i="0" dirty="0">
                <a:solidFill>
                  <a:schemeClr val="tx2"/>
                </a:solidFill>
                <a:latin typeface="+mj-lt"/>
              </a:rPr>
              <a:t>Microsoft Marketplace Offerings | Agriculture – B2B</a:t>
            </a:r>
          </a:p>
          <a:p>
            <a:pPr marL="171450" indent="-171450">
              <a:buFont typeface="Arial" panose="020B0604020202020204" pitchFamily="34" charset="0"/>
              <a:buChar char="•"/>
            </a:pPr>
            <a:r>
              <a:rPr lang="en-US" sz="1100" dirty="0">
                <a:solidFill>
                  <a:schemeClr val="tx1">
                    <a:lumMod val="50000"/>
                    <a:lumOff val="50000"/>
                  </a:schemeClr>
                </a:solidFill>
              </a:rPr>
              <a:t>Assisted with the design and development of 4 Java </a:t>
            </a:r>
            <a:r>
              <a:rPr lang="en-US" sz="1100" dirty="0" err="1">
                <a:solidFill>
                  <a:schemeClr val="tx1">
                    <a:lumMod val="50000"/>
                    <a:lumOff val="50000"/>
                  </a:schemeClr>
                </a:solidFill>
              </a:rPr>
              <a:t>ervices</a:t>
            </a:r>
            <a:r>
              <a:rPr lang="en-US" sz="1100" dirty="0">
                <a:solidFill>
                  <a:schemeClr val="tx1">
                    <a:lumMod val="50000"/>
                    <a:lumOff val="50000"/>
                  </a:schemeClr>
                </a:solidFill>
              </a:rPr>
              <a:t> that provided agriculture insights and weather data to B2B customers through Microsoft’s Marketplace.</a:t>
            </a:r>
          </a:p>
          <a:p>
            <a:pPr marL="171450" indent="-171450">
              <a:buFont typeface="Arial" panose="020B0604020202020204" pitchFamily="34" charset="0"/>
              <a:buChar char="•"/>
            </a:pPr>
            <a:r>
              <a:rPr lang="en-US" sz="1100" dirty="0">
                <a:solidFill>
                  <a:schemeClr val="tx1">
                    <a:lumMod val="50000"/>
                    <a:lumOff val="50000"/>
                  </a:schemeClr>
                </a:solidFill>
              </a:rPr>
              <a:t>Assisted in several areas of the project:</a:t>
            </a:r>
          </a:p>
          <a:p>
            <a:pPr marL="628650" lvl="1" indent="-171450">
              <a:buFont typeface="Arial" panose="020B0604020202020204" pitchFamily="34" charset="0"/>
              <a:buChar char="•"/>
            </a:pPr>
            <a:r>
              <a:rPr lang="en-US" sz="1100" dirty="0">
                <a:solidFill>
                  <a:schemeClr val="tx1">
                    <a:lumMod val="50000"/>
                    <a:lumOff val="50000"/>
                  </a:schemeClr>
                </a:solidFill>
              </a:rPr>
              <a:t>Acted as a cloud engineer helping define and provision the infrastructure for the services in Azure. Services used include AKS, Service Bus, Key Vault, PostgreSQL Flexible Server, App Service, APIM, ACR, Storage Account, among others.</a:t>
            </a:r>
          </a:p>
          <a:p>
            <a:pPr marL="628650" lvl="1" indent="-171450">
              <a:buFont typeface="Arial" panose="020B0604020202020204" pitchFamily="34" charset="0"/>
              <a:buChar char="•"/>
            </a:pPr>
            <a:r>
              <a:rPr lang="en-US" sz="1100" dirty="0">
                <a:solidFill>
                  <a:schemeClr val="tx1">
                    <a:lumMod val="50000"/>
                    <a:lumOff val="50000"/>
                  </a:schemeClr>
                </a:solidFill>
              </a:rPr>
              <a:t>Helped set up the CI/CD pipelines to ensure high confidence in new releases and resiliency/predictability between both infrastructure and service deployments.</a:t>
            </a:r>
          </a:p>
          <a:p>
            <a:pPr marL="628650" lvl="1" indent="-171450">
              <a:buFont typeface="Arial" panose="020B0604020202020204" pitchFamily="34" charset="0"/>
              <a:buChar char="•"/>
            </a:pPr>
            <a:r>
              <a:rPr lang="en-US" sz="1100" dirty="0">
                <a:solidFill>
                  <a:schemeClr val="tx1">
                    <a:lumMod val="50000"/>
                    <a:lumOff val="50000"/>
                  </a:schemeClr>
                </a:solidFill>
              </a:rPr>
              <a:t>Helped design and set up a secure, fault tolerant, scalable and robust Kubernetes architecture to be used for the starting marketplace offerings as well as future ones.</a:t>
            </a:r>
          </a:p>
          <a:p>
            <a:pPr marL="628650" lvl="1" indent="-171450">
              <a:buFont typeface="Arial" panose="020B0604020202020204" pitchFamily="34" charset="0"/>
              <a:buChar char="•"/>
            </a:pPr>
            <a:r>
              <a:rPr lang="en-US" sz="1100" dirty="0">
                <a:solidFill>
                  <a:schemeClr val="tx1">
                    <a:lumMod val="50000"/>
                    <a:lumOff val="50000"/>
                  </a:schemeClr>
                </a:solidFill>
              </a:rPr>
              <a:t>Contributed to the design and development of the marketplace offers as well as 3 supplementary services using Java, Spring and Hibernate. </a:t>
            </a:r>
          </a:p>
          <a:p>
            <a:br>
              <a:rPr lang="en-US" sz="1100" dirty="0">
                <a:solidFill>
                  <a:schemeClr val="tx2"/>
                </a:solidFill>
                <a:latin typeface="+mj-lt"/>
              </a:rPr>
            </a:br>
            <a:r>
              <a:rPr lang="en-US" sz="1100" dirty="0">
                <a:solidFill>
                  <a:schemeClr val="tx2"/>
                </a:solidFill>
                <a:latin typeface="+mj-lt"/>
              </a:rPr>
              <a:t>Data Query Micro-services | Agriculture</a:t>
            </a:r>
          </a:p>
          <a:p>
            <a:pPr marL="171450" indent="-171450">
              <a:buFont typeface="Arial" panose="020B0604020202020204" pitchFamily="34" charset="0"/>
              <a:buChar char="•"/>
            </a:pPr>
            <a:r>
              <a:rPr lang="en-US" sz="1100" i="0" dirty="0">
                <a:solidFill>
                  <a:schemeClr val="tx1">
                    <a:lumMod val="50000"/>
                    <a:lumOff val="50000"/>
                  </a:schemeClr>
                </a:solidFill>
              </a:rPr>
              <a:t>Helped design and develop 4 new Scala micro-services for executing queries on substantial agricultural datasets and the processing, filtering, storing/caching, and displaying of results in a manner that satisfied customers growing needs.</a:t>
            </a:r>
            <a:endParaRPr lang="en-US" sz="1100" dirty="0">
              <a:solidFill>
                <a:schemeClr val="tx1">
                  <a:lumMod val="50000"/>
                  <a:lumOff val="50000"/>
                </a:schemeClr>
              </a:solidFill>
            </a:endParaRPr>
          </a:p>
          <a:p>
            <a:pPr marL="171450" indent="-171450">
              <a:buFont typeface="Arial" panose="020B0604020202020204" pitchFamily="34" charset="0"/>
              <a:buChar char="•"/>
            </a:pPr>
            <a:r>
              <a:rPr lang="en-US" sz="1100" i="0" dirty="0">
                <a:solidFill>
                  <a:schemeClr val="tx1">
                    <a:lumMod val="50000"/>
                    <a:lumOff val="50000"/>
                  </a:schemeClr>
                </a:solidFill>
              </a:rPr>
              <a:t>The micro-services were RESTful </a:t>
            </a:r>
            <a:r>
              <a:rPr lang="en-US" sz="1100" dirty="0">
                <a:solidFill>
                  <a:schemeClr val="tx1">
                    <a:lumMod val="50000"/>
                    <a:lumOff val="50000"/>
                  </a:schemeClr>
                </a:solidFill>
              </a:rPr>
              <a:t>APIs following an orchestrator pattern to ensure scalability. In addition, contributed to the development of 3 Java libraries used to interact with supporting micro-services in a standardized manner.</a:t>
            </a:r>
          </a:p>
          <a:p>
            <a:pPr marL="171450" indent="-171450">
              <a:buFont typeface="Arial" panose="020B0604020202020204" pitchFamily="34" charset="0"/>
              <a:buChar char="•"/>
            </a:pPr>
            <a:r>
              <a:rPr lang="en-US" sz="1100" i="0" dirty="0">
                <a:solidFill>
                  <a:schemeClr val="tx1">
                    <a:lumMod val="50000"/>
                    <a:lumOff val="50000"/>
                  </a:schemeClr>
                </a:solidFill>
              </a:rPr>
              <a:t>In addition to the development, </a:t>
            </a:r>
            <a:r>
              <a:rPr lang="en-US" sz="1100" dirty="0">
                <a:solidFill>
                  <a:schemeClr val="tx1">
                    <a:lumMod val="50000"/>
                    <a:lumOff val="50000"/>
                  </a:schemeClr>
                </a:solidFill>
              </a:rPr>
              <a:t>also contributed to the set up of the CI/CD pipelines, provisioning of infrastructure in AWS, documentation of design and architecture, and planning portion of the project.</a:t>
            </a:r>
            <a:endParaRPr lang="en-US" sz="11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4470400" y="157077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
        <p:nvSpPr>
          <p:cNvPr id="5" name="TextBox 4">
            <a:extLst>
              <a:ext uri="{FF2B5EF4-FFF2-40B4-BE49-F238E27FC236}">
                <a16:creationId xmlns:a16="http://schemas.microsoft.com/office/drawing/2014/main" id="{BF1AA82F-ED2D-BAE4-32A0-DD6D97271952}"/>
              </a:ext>
            </a:extLst>
          </p:cNvPr>
          <p:cNvSpPr txBox="1"/>
          <p:nvPr/>
        </p:nvSpPr>
        <p:spPr>
          <a:xfrm>
            <a:off x="5827143" y="408201"/>
            <a:ext cx="2135200" cy="750674"/>
          </a:xfrm>
          <a:prstGeom prst="rect">
            <a:avLst/>
          </a:prstGeom>
          <a:noFill/>
        </p:spPr>
        <p:txBody>
          <a:bodyPr wrap="square" lIns="0" tIns="0" rIns="0" bIns="0" rtlCol="0" anchor="ctr">
            <a:noAutofit/>
          </a:bodyPr>
          <a:lstStyle/>
          <a:p>
            <a:r>
              <a:rPr lang="en-US" sz="1200" i="0" dirty="0">
                <a:latin typeface="+mj-lt"/>
              </a:rPr>
              <a:t>Email</a:t>
            </a:r>
          </a:p>
          <a:p>
            <a:r>
              <a:rPr lang="en-US" sz="1200" dirty="0"/>
              <a:t>javier.castro</a:t>
            </a:r>
            <a:r>
              <a:rPr lang="en-US" sz="1200" b="0" i="0" kern="1200" dirty="0">
                <a:solidFill>
                  <a:schemeClr val="tx1"/>
                </a:solidFill>
              </a:rPr>
              <a:t>@thebridge.com</a:t>
            </a:r>
          </a:p>
        </p:txBody>
      </p:sp>
      <p:sp>
        <p:nvSpPr>
          <p:cNvPr id="6" name="TextBox 5">
            <a:extLst>
              <a:ext uri="{FF2B5EF4-FFF2-40B4-BE49-F238E27FC236}">
                <a16:creationId xmlns:a16="http://schemas.microsoft.com/office/drawing/2014/main" id="{57793F38-3EA5-E27A-341E-088FA9098FA0}"/>
              </a:ext>
            </a:extLst>
          </p:cNvPr>
          <p:cNvSpPr txBox="1"/>
          <p:nvPr/>
        </p:nvSpPr>
        <p:spPr>
          <a:xfrm>
            <a:off x="8812765" y="414893"/>
            <a:ext cx="1301644" cy="743982"/>
          </a:xfrm>
          <a:prstGeom prst="rect">
            <a:avLst/>
          </a:prstGeom>
          <a:noFill/>
        </p:spPr>
        <p:txBody>
          <a:bodyPr wrap="square" lIns="0" tIns="0" rIns="0" bIns="0" rtlCol="0" anchor="ctr">
            <a:noAutofit/>
          </a:bodyPr>
          <a:lstStyle/>
          <a:p>
            <a:r>
              <a:rPr lang="en-US" sz="1200" i="0" dirty="0">
                <a:latin typeface="+mj-lt"/>
              </a:rPr>
              <a:t>Mobile</a:t>
            </a:r>
            <a:r>
              <a:rPr lang="en-US" sz="1200" i="0" dirty="0"/>
              <a:t> </a:t>
            </a:r>
          </a:p>
          <a:p>
            <a:r>
              <a:rPr lang="en-US" sz="1200" b="0" i="0" dirty="0"/>
              <a:t>(214) 374-9439</a:t>
            </a:r>
          </a:p>
        </p:txBody>
      </p:sp>
      <p:sp>
        <p:nvSpPr>
          <p:cNvPr id="7" name="TextBox 6">
            <a:extLst>
              <a:ext uri="{FF2B5EF4-FFF2-40B4-BE49-F238E27FC236}">
                <a16:creationId xmlns:a16="http://schemas.microsoft.com/office/drawing/2014/main" id="{2F1FACB2-FAFD-7CDF-9AF4-5D6662DDA1AD}"/>
              </a:ext>
            </a:extLst>
          </p:cNvPr>
          <p:cNvSpPr txBox="1"/>
          <p:nvPr/>
        </p:nvSpPr>
        <p:spPr>
          <a:xfrm>
            <a:off x="10491788" y="407236"/>
            <a:ext cx="1350167" cy="743982"/>
          </a:xfrm>
          <a:prstGeom prst="rect">
            <a:avLst/>
          </a:prstGeom>
          <a:noFill/>
        </p:spPr>
        <p:txBody>
          <a:bodyPr wrap="square" lIns="0" tIns="0" rIns="0" bIns="0" rtlCol="0" anchor="ctr">
            <a:noAutofit/>
          </a:bodyPr>
          <a:lstStyle/>
          <a:p>
            <a:r>
              <a:rPr lang="en-US" sz="1200" dirty="0">
                <a:latin typeface="+mj-lt"/>
              </a:rPr>
              <a:t>Location</a:t>
            </a:r>
          </a:p>
          <a:p>
            <a:r>
              <a:rPr lang="en-US" sz="1200" b="0" i="0" dirty="0"/>
              <a:t>DFW, Texas</a:t>
            </a:r>
            <a:endParaRPr lang="en-US" sz="1200" b="0" i="0" dirty="0">
              <a:latin typeface="Avenir Book" panose="02000503020000020003" pitchFamily="2" charset="0"/>
            </a:endParaRPr>
          </a:p>
        </p:txBody>
      </p:sp>
      <p:pic>
        <p:nvPicPr>
          <p:cNvPr id="12" name="Picture 11" descr="A person wearing glasses and a suit&#10;&#10;Description automatically generated">
            <a:extLst>
              <a:ext uri="{FF2B5EF4-FFF2-40B4-BE49-F238E27FC236}">
                <a16:creationId xmlns:a16="http://schemas.microsoft.com/office/drawing/2014/main" id="{5C82A390-1AF2-60F0-0919-C9E398DD8923}"/>
              </a:ext>
            </a:extLst>
          </p:cNvPr>
          <p:cNvPicPr>
            <a:picLocks noChangeAspect="1"/>
          </p:cNvPicPr>
          <p:nvPr/>
        </p:nvPicPr>
        <p:blipFill>
          <a:blip r:embed="rId2"/>
          <a:stretch>
            <a:fillRect/>
          </a:stretch>
        </p:blipFill>
        <p:spPr>
          <a:xfrm>
            <a:off x="1143707" y="384234"/>
            <a:ext cx="813283" cy="813283"/>
          </a:xfrm>
          <a:prstGeom prst="rect">
            <a:avLst/>
          </a:prstGeom>
        </p:spPr>
      </p:pic>
    </p:spTree>
    <p:extLst>
      <p:ext uri="{BB962C8B-B14F-4D97-AF65-F5344CB8AC3E}">
        <p14:creationId xmlns:p14="http://schemas.microsoft.com/office/powerpoint/2010/main" val="3885997924"/>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b4d6d32-6586-43b9-b010-b256dfc70333">
      <Terms xmlns="http://schemas.microsoft.com/office/infopath/2007/PartnerControls"/>
    </lcf76f155ced4ddcb4097134ff3c332f>
    <TaxCatchAll xmlns="a6522676-9d5d-4c93-bc87-501c8cb86033" xsi:nil="true"/>
    <Owner xmlns="bb4d6d32-6586-43b9-b010-b256dfc70333">
      <UserInfo>
        <DisplayName/>
        <AccountId xsi:nil="true"/>
        <AccountType/>
      </UserInfo>
    </Owner>
    <Capability xmlns="bb4d6d32-6586-43b9-b010-b256dfc70333" xsi:nil="true"/>
    <Practice xmlns="bb4d6d32-6586-43b9-b010-b256dfc70333">Unknown</Practice>
    <SharedWithUsers xmlns="a6522676-9d5d-4c93-bc87-501c8cb86033">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2.xml><?xml version="1.0" encoding="utf-8"?>
<ds:datastoreItem xmlns:ds="http://schemas.openxmlformats.org/officeDocument/2006/customXml" ds:itemID="{F76851C3-F873-4A96-B5BC-7136D9E58DCC}">
  <ds:schemaRefs>
    <ds:schemaRef ds:uri="http://purl.org/dc/dcmitype/"/>
    <ds:schemaRef ds:uri="http://schemas.microsoft.com/office/2006/metadata/properties"/>
    <ds:schemaRef ds:uri="http://www.w3.org/XML/1998/namespace"/>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bb4d6d32-6586-43b9-b010-b256dfc70333"/>
    <ds:schemaRef ds:uri="a6522676-9d5d-4c93-bc87-501c8cb86033"/>
  </ds:schemaRefs>
</ds:datastoreItem>
</file>

<file path=customXml/itemProps3.xml><?xml version="1.0" encoding="utf-8"?>
<ds:datastoreItem xmlns:ds="http://schemas.openxmlformats.org/officeDocument/2006/customXml" ds:itemID="{B79FA148-630D-4324-A9FD-7B1D7E16EE42}"/>
</file>

<file path=docProps/app.xml><?xml version="1.0" encoding="utf-8"?>
<Properties xmlns="http://schemas.openxmlformats.org/officeDocument/2006/extended-properties" xmlns:vt="http://schemas.openxmlformats.org/officeDocument/2006/docPropsVTypes">
  <Template/>
  <TotalTime>20129</TotalTime>
  <Words>952</Words>
  <Application>Microsoft Macintosh PowerPoint</Application>
  <PresentationFormat>Widescreen</PresentationFormat>
  <Paragraphs>68</Paragraphs>
  <Slides>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Avenir Black</vt:lpstr>
      <vt:lpstr>Mercury Display</vt:lpstr>
      <vt:lpstr>Avenir Book</vt:lpstr>
      <vt:lpstr>Calibri</vt:lpstr>
      <vt:lpstr>Avenir Next LT Pro</vt:lpstr>
      <vt:lpstr>Avenir Next LT Pro Demi</vt:lpstr>
      <vt:lpstr>Arial</vt:lpstr>
      <vt:lpstr>The Bridge Theme - V01</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Xavier Vargas</cp:lastModifiedBy>
  <cp:revision>87</cp:revision>
  <dcterms:created xsi:type="dcterms:W3CDTF">2023-12-12T06:48:12Z</dcterms:created>
  <dcterms:modified xsi:type="dcterms:W3CDTF">2024-04-19T14:24:30Z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y fmtid="{D5CDD505-2E9C-101B-9397-08002B2CF9AE}" pid="4" name="Order">
    <vt:lpwstr>600.000000000000</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